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sldIdLst>
    <p:sldId id="256" r:id="rId2"/>
    <p:sldId id="257" r:id="rId3"/>
    <p:sldId id="258" r:id="rId4"/>
    <p:sldId id="265" r:id="rId5"/>
    <p:sldId id="268" r:id="rId6"/>
    <p:sldId id="273" r:id="rId7"/>
    <p:sldId id="269" r:id="rId8"/>
    <p:sldId id="270" r:id="rId9"/>
    <p:sldId id="271" r:id="rId10"/>
    <p:sldId id="275" r:id="rId11"/>
    <p:sldId id="272" r:id="rId12"/>
    <p:sldId id="276" r:id="rId13"/>
    <p:sldId id="277" r:id="rId14"/>
    <p:sldId id="278" r:id="rId15"/>
    <p:sldId id="266" r:id="rId16"/>
    <p:sldId id="267" r:id="rId17"/>
    <p:sldId id="264" r:id="rId18"/>
    <p:sldId id="262" r:id="rId19"/>
    <p:sldId id="259" r:id="rId20"/>
    <p:sldId id="261" r:id="rId21"/>
    <p:sldId id="260" r:id="rId22"/>
    <p:sldId id="263" r:id="rId2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039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-1416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905000"/>
            <a:ext cx="7543800" cy="2593975"/>
          </a:xfrm>
        </p:spPr>
        <p:txBody>
          <a:bodyPr anchor="b"/>
          <a:lstStyle>
            <a:lvl1pPr>
              <a:defRPr sz="6600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4572000"/>
            <a:ext cx="6461760" cy="10668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A7A65-120B-44B5-9CA7-EC23E690165B}" type="datetimeFigureOut">
              <a:rPr lang="en-US" smtClean="0"/>
              <a:t>6/9/2020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9EE72-CE18-4D39-A00A-580A54CAC84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A7A65-120B-44B5-9CA7-EC23E690165B}" type="datetimeFigureOut">
              <a:rPr lang="en-US" smtClean="0"/>
              <a:t>6/9/2020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9EE72-CE18-4D39-A00A-580A54CAC84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1752600" cy="58515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A7A65-120B-44B5-9CA7-EC23E690165B}" type="datetimeFigureOut">
              <a:rPr lang="en-US" smtClean="0"/>
              <a:t>6/9/2020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9EE72-CE18-4D39-A00A-580A54CAC84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A7A65-120B-44B5-9CA7-EC23E690165B}" type="datetimeFigureOut">
              <a:rPr lang="en-US" smtClean="0"/>
              <a:t>6/9/2020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9EE72-CE18-4D39-A00A-580A54CAC84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5486400"/>
            <a:ext cx="7659687" cy="1168400"/>
          </a:xfrm>
        </p:spPr>
        <p:txBody>
          <a:bodyPr anchor="t"/>
          <a:lstStyle>
            <a:lvl1pPr algn="l">
              <a:defRPr sz="36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852863"/>
            <a:ext cx="6135687" cy="1633538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A7A65-120B-44B5-9CA7-EC23E690165B}" type="datetimeFigureOut">
              <a:rPr lang="en-US" smtClean="0"/>
              <a:t>6/9/2020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9EE72-CE18-4D39-A00A-580A54CAC84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196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A7A65-120B-44B5-9CA7-EC23E690165B}" type="datetimeFigureOut">
              <a:rPr lang="en-US" smtClean="0"/>
              <a:t>6/9/2020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9EE72-CE18-4D39-A00A-580A54CAC84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196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196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A7A65-120B-44B5-9CA7-EC23E690165B}" type="datetimeFigureOut">
              <a:rPr lang="en-US" smtClean="0"/>
              <a:t>6/9/2020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9EE72-CE18-4D39-A00A-580A54CAC84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A7A65-120B-44B5-9CA7-EC23E690165B}" type="datetimeFigureOut">
              <a:rPr lang="en-US" smtClean="0"/>
              <a:t>6/9/2020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9EE72-CE18-4D39-A00A-580A54CAC84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A7A65-120B-44B5-9CA7-EC23E690165B}" type="datetimeFigureOut">
              <a:rPr lang="en-US" smtClean="0"/>
              <a:t>6/9/2020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9EE72-CE18-4D39-A00A-580A54CAC84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5495544"/>
            <a:ext cx="7772400" cy="594360"/>
          </a:xfrm>
        </p:spPr>
        <p:txBody>
          <a:bodyPr anchor="b"/>
          <a:lstStyle>
            <a:lvl1pPr algn="ctr">
              <a:defRPr sz="2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799" y="6096000"/>
            <a:ext cx="7772401" cy="6096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A7A65-120B-44B5-9CA7-EC23E690165B}" type="datetimeFigureOut">
              <a:rPr lang="en-US" smtClean="0"/>
              <a:t>6/9/2020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9EE72-CE18-4D39-A00A-580A54CAC84C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04800" y="381000"/>
            <a:ext cx="7772400" cy="494284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5495278"/>
            <a:ext cx="7772400" cy="594626"/>
          </a:xfrm>
        </p:spPr>
        <p:txBody>
          <a:bodyPr anchor="b"/>
          <a:lstStyle>
            <a:lvl1pPr algn="ctr">
              <a:defRPr sz="2200" b="1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4582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1752" y="6096000"/>
            <a:ext cx="7772400" cy="612648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A7A65-120B-44B5-9CA7-EC23E690165B}" type="datetimeFigureOut">
              <a:rPr lang="en-US" smtClean="0"/>
              <a:t>6/9/2020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E39EE72-CE18-4D39-A00A-580A54CAC84C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620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620000" cy="480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458200" y="0"/>
            <a:ext cx="6858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458200" y="5486400"/>
            <a:ext cx="685800" cy="68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1788" y="5648960"/>
            <a:ext cx="548640" cy="396240"/>
          </a:xfrm>
          <a:prstGeom prst="bracketPair">
            <a:avLst>
              <a:gd name="adj" fmla="val 17949"/>
            </a:avLst>
          </a:prstGeom>
          <a:ln w="19050">
            <a:solidFill>
              <a:srgbClr val="FFFFFF"/>
            </a:solidFill>
          </a:ln>
        </p:spPr>
        <p:txBody>
          <a:bodyPr vert="horz" lIns="0" tIns="0" rIns="0" bIns="0" rtlCol="0" anchor="ctr"/>
          <a:lstStyle>
            <a:lvl1pPr algn="ctr">
              <a:defRPr sz="1800">
                <a:solidFill>
                  <a:srgbClr val="FFFFFF"/>
                </a:solidFill>
              </a:defRPr>
            </a:lvl1pPr>
          </a:lstStyle>
          <a:p>
            <a:fld id="{EE39EE72-CE18-4D39-A00A-580A54CAC84C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7586910" y="4048760"/>
            <a:ext cx="2367281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7551351" y="1645920"/>
            <a:ext cx="2438399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fld id="{18DA7A65-120B-44B5-9CA7-EC23E690165B}" type="datetimeFigureOut">
              <a:rPr lang="en-US" smtClean="0"/>
              <a:t>6/9/2020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600" kern="1200" cap="none" spc="-100" baseline="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3429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2860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2860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2860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spcBef>
          <a:spcPct val="20000"/>
        </a:spcBef>
        <a:buClr>
          <a:schemeClr val="accent5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interest.com/pin/651825746046910978/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indawi.com/journals/tswj/2014/973093/fig1/" TargetMode="External"/><Relationship Id="rId2" Type="http://schemas.openxmlformats.org/officeDocument/2006/relationships/hyperlink" Target="https://www.researchgate.net/figure/The-pseudocode-of-the-PSO-algorithm_fig8_274460300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slideplayer.com/slide/12229714/" TargetMode="External"/><Relationship Id="rId4" Type="http://schemas.openxmlformats.org/officeDocument/2006/relationships/hyperlink" Target="https://pt.slideshare.net/MohamedTalaat9/digital-image-forgery?next_slideshow=1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685800"/>
            <a:ext cx="7543800" cy="2133601"/>
          </a:xfrm>
        </p:spPr>
        <p:txBody>
          <a:bodyPr>
            <a:normAutofit/>
          </a:bodyPr>
          <a:lstStyle/>
          <a:p>
            <a:r>
              <a:rPr lang="en-US" sz="4000" b="1" u="sng" dirty="0" smtClean="0">
                <a:latin typeface="Times New Roman" pitchFamily="18" charset="0"/>
                <a:cs typeface="Times New Roman" pitchFamily="18" charset="0"/>
              </a:rPr>
              <a:t>Particle Swarm Optimization (PSO)</a:t>
            </a:r>
            <a:endParaRPr lang="en-US" sz="4000" b="1" u="sng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29200" y="4267200"/>
            <a:ext cx="3505200" cy="1752600"/>
          </a:xfrm>
        </p:spPr>
        <p:txBody>
          <a:bodyPr>
            <a:noAutofit/>
          </a:bodyPr>
          <a:lstStyle/>
          <a:p>
            <a:pPr algn="l"/>
            <a:r>
              <a:rPr lang="en-US" sz="2400" b="1" u="sng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Group Members:</a:t>
            </a:r>
          </a:p>
          <a:p>
            <a:pPr marL="457200" indent="-457200" algn="l">
              <a:buFont typeface="Arial" pitchFamily="34" charset="0"/>
              <a:buChar char="•"/>
            </a:pPr>
            <a:r>
              <a:rPr lang="en-US" sz="24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Syeda Areesha Najam</a:t>
            </a:r>
          </a:p>
          <a:p>
            <a:pPr marL="457200" indent="-457200" algn="l">
              <a:buFont typeface="Arial" pitchFamily="34" charset="0"/>
              <a:buChar char="•"/>
            </a:pPr>
            <a:r>
              <a:rPr lang="en-US" sz="24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Shalin Amir Ali</a:t>
            </a:r>
          </a:p>
          <a:p>
            <a:pPr marL="457200" indent="-457200" algn="l">
              <a:buFont typeface="Arial" pitchFamily="34" charset="0"/>
              <a:buChar char="•"/>
            </a:pPr>
            <a:r>
              <a:rPr lang="en-US" sz="24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Sana Fatima</a:t>
            </a:r>
            <a:endParaRPr lang="en-US" sz="24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3105150"/>
            <a:ext cx="3492500" cy="23241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27050" y="5696634"/>
            <a:ext cx="4191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https://www.pinterest.com/pin/651825746046910978/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4614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PSO search strategy.</a:t>
            </a:r>
            <a:endParaRPr lang="en-US" sz="32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91" t="22916" r="22909"/>
          <a:stretch/>
        </p:blipFill>
        <p:spPr>
          <a:xfrm>
            <a:off x="304800" y="1752600"/>
            <a:ext cx="7783377" cy="4648199"/>
          </a:xfrm>
        </p:spPr>
      </p:pic>
    </p:spTree>
    <p:extLst>
      <p:ext uri="{BB962C8B-B14F-4D97-AF65-F5344CB8AC3E}">
        <p14:creationId xmlns:p14="http://schemas.microsoft.com/office/powerpoint/2010/main" val="17567357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PSO search strategy.</a:t>
            </a:r>
            <a:endParaRPr lang="en-US" sz="32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55" t="21299" r="20545"/>
          <a:stretch/>
        </p:blipFill>
        <p:spPr>
          <a:xfrm>
            <a:off x="381000" y="1752600"/>
            <a:ext cx="7741606" cy="4389979"/>
          </a:xfrm>
        </p:spPr>
      </p:pic>
    </p:spTree>
    <p:extLst>
      <p:ext uri="{BB962C8B-B14F-4D97-AF65-F5344CB8AC3E}">
        <p14:creationId xmlns:p14="http://schemas.microsoft.com/office/powerpoint/2010/main" val="40479190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PSO search strategy.</a:t>
            </a:r>
            <a:endParaRPr lang="en-US" sz="32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0" t="23240" r="22909"/>
          <a:stretch/>
        </p:blipFill>
        <p:spPr>
          <a:xfrm>
            <a:off x="568036" y="1600200"/>
            <a:ext cx="7730985" cy="4542379"/>
          </a:xfrm>
        </p:spPr>
      </p:pic>
    </p:spTree>
    <p:extLst>
      <p:ext uri="{BB962C8B-B14F-4D97-AF65-F5344CB8AC3E}">
        <p14:creationId xmlns:p14="http://schemas.microsoft.com/office/powerpoint/2010/main" val="29324979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PSO search strategy.</a:t>
            </a:r>
            <a:endParaRPr lang="en-US" sz="32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1" t="21946" r="19273"/>
          <a:stretch/>
        </p:blipFill>
        <p:spPr>
          <a:xfrm>
            <a:off x="304800" y="1447800"/>
            <a:ext cx="8063745" cy="4694779"/>
          </a:xfrm>
        </p:spPr>
      </p:pic>
    </p:spTree>
    <p:extLst>
      <p:ext uri="{BB962C8B-B14F-4D97-AF65-F5344CB8AC3E}">
        <p14:creationId xmlns:p14="http://schemas.microsoft.com/office/powerpoint/2010/main" val="3203228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PSO search strategy.</a:t>
            </a:r>
            <a:endParaRPr lang="en-US" sz="32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7" t="20867" r="11818"/>
          <a:stretch/>
        </p:blipFill>
        <p:spPr>
          <a:xfrm>
            <a:off x="76200" y="1600200"/>
            <a:ext cx="7926927" cy="4542379"/>
          </a:xfrm>
        </p:spPr>
      </p:pic>
    </p:spTree>
    <p:extLst>
      <p:ext uri="{BB962C8B-B14F-4D97-AF65-F5344CB8AC3E}">
        <p14:creationId xmlns:p14="http://schemas.microsoft.com/office/powerpoint/2010/main" val="1180297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Important concepts and functions in PSO. </a:t>
            </a: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(3/4)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7620000" cy="5181599"/>
          </a:xfrm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Mathematical Model of PSO:</a:t>
            </a:r>
          </a:p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Some 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basic equations:</a:t>
            </a:r>
          </a:p>
          <a:p>
            <a:pPr lvl="1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Position of individual particles updated as follows:</a:t>
            </a:r>
          </a:p>
          <a:p>
            <a:pPr lvl="1"/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marL="411480" lvl="1" indent="0">
              <a:buNone/>
            </a:pP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 lvl="1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With the velocity calculated as follows: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82" t="32888" r="18637" b="54446"/>
          <a:stretch/>
        </p:blipFill>
        <p:spPr>
          <a:xfrm>
            <a:off x="803564" y="2514600"/>
            <a:ext cx="6130636" cy="65116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54" t="54447" r="13788" b="23989"/>
          <a:stretch/>
        </p:blipFill>
        <p:spPr>
          <a:xfrm>
            <a:off x="1143000" y="3505200"/>
            <a:ext cx="6324600" cy="12954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733800" y="3781943"/>
            <a:ext cx="1335231" cy="205740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763489" y="3823504"/>
            <a:ext cx="1323109" cy="204354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735780" y="4902160"/>
            <a:ext cx="14720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/>
              <a:t>Distance to the Global Best.</a:t>
            </a:r>
            <a:endParaRPr lang="en-US" u="sng" dirty="0"/>
          </a:p>
        </p:txBody>
      </p:sp>
      <p:sp>
        <p:nvSpPr>
          <p:cNvPr id="13" name="TextBox 12"/>
          <p:cNvSpPr txBox="1"/>
          <p:nvPr/>
        </p:nvSpPr>
        <p:spPr>
          <a:xfrm>
            <a:off x="3675784" y="4902160"/>
            <a:ext cx="14512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/>
              <a:t>Distance to the Personal Best.</a:t>
            </a:r>
            <a:endParaRPr lang="en-US" u="sng" dirty="0"/>
          </a:p>
        </p:txBody>
      </p:sp>
      <p:sp>
        <p:nvSpPr>
          <p:cNvPr id="16" name="Down Arrow 15"/>
          <p:cNvSpPr/>
          <p:nvPr/>
        </p:nvSpPr>
        <p:spPr>
          <a:xfrm>
            <a:off x="2299855" y="4365241"/>
            <a:ext cx="304800" cy="812723"/>
          </a:xfrm>
          <a:prstGeom prst="downArrow">
            <a:avLst/>
          </a:prstGeom>
          <a:solidFill>
            <a:srgbClr val="C00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1905000" y="5308522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/>
              <a:t>Inertia</a:t>
            </a:r>
            <a:endParaRPr lang="en-US" u="sng" dirty="0"/>
          </a:p>
        </p:txBody>
      </p:sp>
      <p:sp>
        <p:nvSpPr>
          <p:cNvPr id="18" name="Down Arrow 17"/>
          <p:cNvSpPr/>
          <p:nvPr/>
        </p:nvSpPr>
        <p:spPr>
          <a:xfrm flipH="1">
            <a:off x="2819400" y="4396654"/>
            <a:ext cx="152400" cy="1281200"/>
          </a:xfrm>
          <a:prstGeom prst="downArrow">
            <a:avLst/>
          </a:prstGeom>
          <a:solidFill>
            <a:srgbClr val="FFC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2438400" y="5825491"/>
            <a:ext cx="990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/>
              <a:t>Current velocity</a:t>
            </a:r>
            <a:endParaRPr lang="en-US" u="sng" dirty="0"/>
          </a:p>
        </p:txBody>
      </p:sp>
    </p:spTree>
    <p:extLst>
      <p:ext uri="{BB962C8B-B14F-4D97-AF65-F5344CB8AC3E}">
        <p14:creationId xmlns:p14="http://schemas.microsoft.com/office/powerpoint/2010/main" val="84013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2" grpId="0"/>
      <p:bldP spid="13" grpId="0"/>
      <p:bldP spid="16" grpId="0" animBg="1"/>
      <p:bldP spid="17" grpId="0"/>
      <p:bldP spid="18" grpId="0" animBg="1"/>
      <p:bldP spid="1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143000"/>
            <a:ext cx="7620000" cy="5181600"/>
          </a:xfrm>
        </p:spPr>
        <p:txBody>
          <a:bodyPr/>
          <a:lstStyle/>
          <a:p>
            <a:r>
              <a:rPr lang="en-US" dirty="0" smtClean="0"/>
              <a:t>Where</a:t>
            </a:r>
            <a:r>
              <a:rPr lang="en-US" dirty="0" smtClean="0"/>
              <a:t>,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114300" indent="0">
              <a:buNone/>
            </a:pPr>
            <a:r>
              <a:rPr lang="en-US" dirty="0" smtClean="0"/>
              <a:t>And,</a:t>
            </a:r>
          </a:p>
          <a:p>
            <a:pPr lvl="1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28600" y="381000"/>
            <a:ext cx="7924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Important concepts and functions in PSO. </a:t>
            </a:r>
            <a:r>
              <a:rPr lang="en-US" sz="3200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(4/4)</a:t>
            </a:r>
            <a:endParaRPr lang="en-US" sz="3200" dirty="0">
              <a:solidFill>
                <a:schemeClr val="tx2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83000"/>
                    </a14:imgEffect>
                    <a14:imgEffect>
                      <a14:brightnessContrast bright="-1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6365" t="40163" r="14242" b="10520"/>
          <a:stretch/>
        </p:blipFill>
        <p:spPr>
          <a:xfrm>
            <a:off x="1454638" y="1570532"/>
            <a:ext cx="6317672" cy="3276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54" t="54447" r="13788" b="23989"/>
          <a:stretch/>
        </p:blipFill>
        <p:spPr>
          <a:xfrm>
            <a:off x="1087582" y="5275742"/>
            <a:ext cx="6324600" cy="12954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638710" y="4868142"/>
            <a:ext cx="213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/>
              <a:t>Social </a:t>
            </a:r>
          </a:p>
          <a:p>
            <a:r>
              <a:rPr lang="en-US" u="sng" dirty="0" smtClean="0"/>
              <a:t>Component</a:t>
            </a:r>
            <a:endParaRPr lang="en-US" u="sng" dirty="0"/>
          </a:p>
        </p:txBody>
      </p:sp>
      <p:sp>
        <p:nvSpPr>
          <p:cNvPr id="15" name="TextBox 14"/>
          <p:cNvSpPr txBox="1"/>
          <p:nvPr/>
        </p:nvSpPr>
        <p:spPr>
          <a:xfrm>
            <a:off x="3735806" y="4840205"/>
            <a:ext cx="13921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/>
              <a:t>Cognitive</a:t>
            </a:r>
          </a:p>
          <a:p>
            <a:r>
              <a:rPr lang="en-US" u="sng" dirty="0" smtClean="0"/>
              <a:t>Component</a:t>
            </a:r>
            <a:endParaRPr lang="en-US" u="sng" dirty="0"/>
          </a:p>
        </p:txBody>
      </p:sp>
      <p:sp>
        <p:nvSpPr>
          <p:cNvPr id="16" name="Oval 15"/>
          <p:cNvSpPr/>
          <p:nvPr/>
        </p:nvSpPr>
        <p:spPr>
          <a:xfrm>
            <a:off x="5692660" y="5446084"/>
            <a:ext cx="1212271" cy="112505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3719857" y="5446084"/>
            <a:ext cx="1212271" cy="112505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6134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  <p:bldP spid="16" grpId="0" animBg="1"/>
      <p:bldP spid="1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7620000" cy="1143000"/>
          </a:xfrm>
        </p:spPr>
        <p:txBody>
          <a:bodyPr/>
          <a:lstStyle/>
          <a:p>
            <a:r>
              <a:rPr lang="en-US" sz="4400" dirty="0" smtClean="0"/>
              <a:t>PSO Flowchart:</a:t>
            </a:r>
            <a:r>
              <a:rPr lang="en-US" dirty="0"/>
              <a:t/>
            </a:r>
            <a:br>
              <a:rPr lang="en-US" dirty="0"/>
            </a:br>
            <a:r>
              <a:rPr lang="en-US" sz="2400" dirty="0" smtClean="0"/>
              <a:t>An approach towards PSO problem</a:t>
            </a:r>
            <a:endParaRPr lang="en-GB" dirty="0"/>
          </a:p>
        </p:txBody>
      </p:sp>
      <p:pic>
        <p:nvPicPr>
          <p:cNvPr id="4" name="Content Placeholder 3" descr="973093.fig.001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1312101"/>
            <a:ext cx="3810000" cy="50489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79351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9946" y="174508"/>
            <a:ext cx="7620000" cy="1143000"/>
          </a:xfrm>
        </p:spPr>
        <p:txBody>
          <a:bodyPr/>
          <a:lstStyle/>
          <a:p>
            <a:r>
              <a:rPr lang="en-US" dirty="0" smtClean="0"/>
              <a:t>PSO Algorithm: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830" y="1219200"/>
            <a:ext cx="5455134" cy="4872843"/>
          </a:xfrm>
        </p:spPr>
      </p:pic>
      <p:sp>
        <p:nvSpPr>
          <p:cNvPr id="3" name="Right Brace 2"/>
          <p:cNvSpPr/>
          <p:nvPr/>
        </p:nvSpPr>
        <p:spPr>
          <a:xfrm>
            <a:off x="5990252" y="4465638"/>
            <a:ext cx="337760" cy="868362"/>
          </a:xfrm>
          <a:prstGeom prst="rightBrace">
            <a:avLst>
              <a:gd name="adj1" fmla="val 8333"/>
              <a:gd name="adj2" fmla="val 51414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/>
          <p:cNvSpPr txBox="1"/>
          <p:nvPr/>
        </p:nvSpPr>
        <p:spPr>
          <a:xfrm>
            <a:off x="6355888" y="1495983"/>
            <a:ext cx="1905000" cy="2031325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/>
              <a:t>Update: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/>
              <a:t>Fitness value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/>
              <a:t>Personal best value of each particle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/>
              <a:t>Global best value</a:t>
            </a:r>
            <a:endParaRPr lang="en-GB" b="1" dirty="0"/>
          </a:p>
        </p:txBody>
      </p:sp>
      <p:sp>
        <p:nvSpPr>
          <p:cNvPr id="7" name="Right Brace 6"/>
          <p:cNvSpPr/>
          <p:nvPr/>
        </p:nvSpPr>
        <p:spPr>
          <a:xfrm>
            <a:off x="5990252" y="1909213"/>
            <a:ext cx="334348" cy="2281787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/>
          <p:cNvSpPr txBox="1"/>
          <p:nvPr/>
        </p:nvSpPr>
        <p:spPr>
          <a:xfrm>
            <a:off x="6355888" y="3938098"/>
            <a:ext cx="1905000" cy="23083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/>
              <a:t>Calculate new velocity and position of each particle to achieve the global best function value in every iteration.</a:t>
            </a:r>
          </a:p>
        </p:txBody>
      </p:sp>
    </p:spTree>
    <p:extLst>
      <p:ext uri="{BB962C8B-B14F-4D97-AF65-F5344CB8AC3E}">
        <p14:creationId xmlns:p14="http://schemas.microsoft.com/office/powerpoint/2010/main" val="1056964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600" dirty="0" smtClean="0">
                <a:latin typeface="Times New Roman" pitchFamily="18" charset="0"/>
                <a:cs typeface="Times New Roman" pitchFamily="18" charset="0"/>
              </a:rPr>
              <a:t>Theoretical Analysis (time complexity)</a:t>
            </a:r>
            <a:endParaRPr lang="en-US" sz="36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17638"/>
            <a:ext cx="5943600" cy="530916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629400" y="2209800"/>
            <a:ext cx="1447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O(n)</a:t>
            </a:r>
          </a:p>
          <a:p>
            <a:r>
              <a:rPr lang="en-US" dirty="0" smtClean="0"/>
              <a:t>O(1)</a:t>
            </a:r>
          </a:p>
          <a:p>
            <a:r>
              <a:rPr lang="en-US" dirty="0" smtClean="0"/>
              <a:t>O(1)</a:t>
            </a:r>
          </a:p>
          <a:p>
            <a:r>
              <a:rPr lang="en-US" dirty="0" smtClean="0"/>
              <a:t>O(1)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4648200" y="2438400"/>
            <a:ext cx="19812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4572000" y="2667000"/>
            <a:ext cx="2057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4953000" y="2895600"/>
            <a:ext cx="1676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3962400" y="3200400"/>
            <a:ext cx="2667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629400" y="3992562"/>
            <a:ext cx="6312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O(1)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6172200" y="4191000"/>
            <a:ext cx="4572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6629400" y="4816673"/>
            <a:ext cx="1295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O(n)</a:t>
            </a:r>
          </a:p>
          <a:p>
            <a:r>
              <a:rPr lang="en-US" dirty="0" smtClean="0"/>
              <a:t>O(1)</a:t>
            </a:r>
          </a:p>
          <a:p>
            <a:r>
              <a:rPr lang="en-US" dirty="0" smtClean="0"/>
              <a:t>O(1)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629400" y="6079794"/>
            <a:ext cx="8763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O(n)</a:t>
            </a:r>
            <a:endParaRPr lang="en-US" dirty="0"/>
          </a:p>
        </p:txBody>
      </p:sp>
      <p:cxnSp>
        <p:nvCxnSpPr>
          <p:cNvPr id="25" name="Straight Arrow Connector 24"/>
          <p:cNvCxnSpPr/>
          <p:nvPr/>
        </p:nvCxnSpPr>
        <p:spPr>
          <a:xfrm>
            <a:off x="3276600" y="5029200"/>
            <a:ext cx="33528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endCxn id="22" idx="1"/>
          </p:cNvCxnSpPr>
          <p:nvPr/>
        </p:nvCxnSpPr>
        <p:spPr>
          <a:xfrm>
            <a:off x="5791200" y="5278338"/>
            <a:ext cx="8382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4648200" y="5562600"/>
            <a:ext cx="19812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endCxn id="23" idx="1"/>
          </p:cNvCxnSpPr>
          <p:nvPr/>
        </p:nvCxnSpPr>
        <p:spPr>
          <a:xfrm flipV="1">
            <a:off x="5638800" y="6270294"/>
            <a:ext cx="990600" cy="31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6400800" y="1415404"/>
            <a:ext cx="2743200" cy="46166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Worst Case : O(n</a:t>
            </a:r>
            <a:r>
              <a:rPr lang="en-US" sz="2400" baseline="30000" dirty="0" smtClean="0"/>
              <a:t>2</a:t>
            </a:r>
            <a:r>
              <a:rPr lang="en-US" sz="2400" dirty="0" smtClean="0"/>
              <a:t>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67474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en-US" sz="3600" dirty="0" smtClean="0">
                <a:latin typeface="Times New Roman" pitchFamily="18" charset="0"/>
                <a:cs typeface="Times New Roman" pitchFamily="18" charset="0"/>
              </a:rPr>
              <a:t>What is PSO?  </a:t>
            </a:r>
            <a:endParaRPr lang="en-US" sz="36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A population based stochastic algorithm based on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metaheuristic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approach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Basic algorithm as proposed by Kennedy and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Eberhart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(1995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Used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in numerical optimization problems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An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inspiration from social foraging behaviors of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animals.</a:t>
            </a:r>
          </a:p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Also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classified as swarm intelligence algorithm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like,</a:t>
            </a:r>
          </a:p>
          <a:p>
            <a:pPr lvl="1"/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bacterial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foraging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algorithm</a:t>
            </a:r>
          </a:p>
          <a:p>
            <a:pPr lvl="1"/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ant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colony algorithm etc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Example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: predicting score of a football team using a math equation.</a:t>
            </a:r>
          </a:p>
        </p:txBody>
      </p:sp>
    </p:spTree>
    <p:extLst>
      <p:ext uri="{BB962C8B-B14F-4D97-AF65-F5344CB8AC3E}">
        <p14:creationId xmlns:p14="http://schemas.microsoft.com/office/powerpoint/2010/main" val="2428019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600" dirty="0" smtClean="0">
                <a:latin typeface="Times New Roman" pitchFamily="18" charset="0"/>
                <a:cs typeface="Times New Roman" pitchFamily="18" charset="0"/>
              </a:rPr>
              <a:t>Implementation of PSO</a:t>
            </a:r>
            <a:endParaRPr lang="en-US" sz="36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2087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600" dirty="0" smtClean="0">
                <a:latin typeface="Times New Roman" pitchFamily="18" charset="0"/>
                <a:cs typeface="Times New Roman" pitchFamily="18" charset="0"/>
              </a:rPr>
              <a:t>Experimental Analysis </a:t>
            </a:r>
            <a:endParaRPr lang="en-US" sz="36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9540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References: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1600" dirty="0">
                <a:hlinkClick r:id="rId2"/>
              </a:rPr>
              <a:t>https://</a:t>
            </a:r>
            <a:r>
              <a:rPr lang="en-GB" sz="1600" dirty="0" smtClean="0">
                <a:hlinkClick r:id="rId2"/>
              </a:rPr>
              <a:t>www.researchgate.net/figure/The-pseudocode-of-the-PSO-algorithm_fig8_274460300</a:t>
            </a:r>
            <a:endParaRPr lang="en-GB" sz="1600" dirty="0">
              <a:hlinkClick r:id="rId2"/>
            </a:endParaRPr>
          </a:p>
          <a:p>
            <a:r>
              <a:rPr lang="en-GB" sz="1600" dirty="0">
                <a:hlinkClick r:id="rId3"/>
              </a:rPr>
              <a:t>https://www.hindawi.com/journals/tswj/2014/973093/fig1</a:t>
            </a:r>
            <a:r>
              <a:rPr lang="en-GB" sz="1600" dirty="0" smtClean="0">
                <a:hlinkClick r:id="rId3"/>
              </a:rPr>
              <a:t>/</a:t>
            </a:r>
            <a:endParaRPr lang="en-GB" sz="1600" dirty="0" smtClean="0"/>
          </a:p>
          <a:p>
            <a:r>
              <a:rPr lang="en-US" sz="1600" dirty="0">
                <a:hlinkClick r:id="rId4"/>
              </a:rPr>
              <a:t>https://</a:t>
            </a:r>
            <a:r>
              <a:rPr lang="en-US" sz="1600" dirty="0" smtClean="0">
                <a:hlinkClick r:id="rId4"/>
              </a:rPr>
              <a:t>pt.slideshare.net/MohamedTalaat9/digital-image-forgery?next_slideshow=1</a:t>
            </a:r>
            <a:endParaRPr lang="en-US" sz="1600" dirty="0" smtClean="0"/>
          </a:p>
          <a:p>
            <a:r>
              <a:rPr lang="en-US" sz="1600" dirty="0">
                <a:hlinkClick r:id="rId5"/>
              </a:rPr>
              <a:t>https://slideplayer.com/slide/12229714/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6838854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 smtClean="0">
                <a:latin typeface="Times New Roman" pitchFamily="18" charset="0"/>
                <a:cs typeface="Times New Roman" pitchFamily="18" charset="0"/>
              </a:rPr>
              <a:t>Important concepts and functions in PSO. (1/4)</a:t>
            </a:r>
            <a:endParaRPr lang="en-US" sz="36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14300" indent="0">
              <a:buNone/>
            </a:pPr>
            <a:r>
              <a:rPr lang="en-US" sz="2400" b="1" u="sng" dirty="0" smtClean="0">
                <a:latin typeface="Times New Roman" pitchFamily="18" charset="0"/>
                <a:cs typeface="Times New Roman" pitchFamily="18" charset="0"/>
              </a:rPr>
              <a:t>Concepts: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As it is a population based method, it works iteratively until the terminal point is reached </a:t>
            </a:r>
          </a:p>
          <a:p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Uses many particles (referred to as swarm) which are moving in search for best solution </a:t>
            </a:r>
          </a:p>
          <a:p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Each particle has its fitness value which is evaluated by the fitness function </a:t>
            </a:r>
          </a:p>
          <a:p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All the particle has certain velocities which directs the flying of the particles </a:t>
            </a:r>
          </a:p>
          <a:p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Particles fly through the space by following the current optimum particles</a:t>
            </a:r>
          </a:p>
        </p:txBody>
      </p:sp>
    </p:spTree>
    <p:extLst>
      <p:ext uri="{BB962C8B-B14F-4D97-AF65-F5344CB8AC3E}">
        <p14:creationId xmlns:p14="http://schemas.microsoft.com/office/powerpoint/2010/main" val="37927551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Important concepts and functions in PSO. </a:t>
            </a: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(2/4)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7620000" cy="5105400"/>
          </a:xfrm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sz="2400" b="1" u="sng" dirty="0">
                <a:latin typeface="Times New Roman" pitchFamily="18" charset="0"/>
                <a:cs typeface="Times New Roman" pitchFamily="18" charset="0"/>
              </a:rPr>
              <a:t>How does it </a:t>
            </a:r>
            <a:r>
              <a:rPr lang="en-US" sz="2400" b="1" u="sng" dirty="0" smtClean="0">
                <a:latin typeface="Times New Roman" pitchFamily="18" charset="0"/>
                <a:cs typeface="Times New Roman" pitchFamily="18" charset="0"/>
              </a:rPr>
              <a:t>work or functions?</a:t>
            </a:r>
          </a:p>
          <a:p>
            <a:pPr lvl="1"/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It starts with a group of random particles.</a:t>
            </a:r>
          </a:p>
          <a:p>
            <a:pPr lvl="1"/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Searches for the optimal value by updating generations.</a:t>
            </a:r>
          </a:p>
          <a:p>
            <a:pPr lvl="1"/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Particles move in the solution space and are evaluated according to a fitness criteria.</a:t>
            </a:r>
          </a:p>
          <a:p>
            <a:pPr lvl="1"/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After every iteration, the "best" values of each particle is updated i.e.</a:t>
            </a:r>
          </a:p>
          <a:p>
            <a:pPr lvl="2"/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Pbest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(personal best) 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pPr lvl="2"/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G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best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(global best)</a:t>
            </a:r>
          </a:p>
          <a:p>
            <a:endParaRPr lang="en-US" sz="2400" b="1" u="sng" dirty="0" smtClean="0">
              <a:latin typeface="Times New Roman" pitchFamily="18" charset="0"/>
              <a:cs typeface="Times New Roman" pitchFamily="18" charset="0"/>
            </a:endParaRPr>
          </a:p>
          <a:p>
            <a:pPr marL="114300" indent="0">
              <a:buNone/>
            </a:pPr>
            <a:endParaRPr lang="en-US" sz="2400" b="1" u="sng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89170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PSO search strategy.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0" t="20976" r="13273"/>
          <a:stretch/>
        </p:blipFill>
        <p:spPr>
          <a:xfrm>
            <a:off x="457200" y="1361128"/>
            <a:ext cx="7620000" cy="4781452"/>
          </a:xfrm>
        </p:spPr>
      </p:pic>
    </p:spTree>
    <p:extLst>
      <p:ext uri="{BB962C8B-B14F-4D97-AF65-F5344CB8AC3E}">
        <p14:creationId xmlns:p14="http://schemas.microsoft.com/office/powerpoint/2010/main" val="28744616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PSO search strategy.</a:t>
            </a:r>
            <a:endParaRPr lang="en-US" sz="32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46" t="22916" r="23091"/>
          <a:stretch/>
        </p:blipFill>
        <p:spPr>
          <a:xfrm>
            <a:off x="381000" y="1706022"/>
            <a:ext cx="7696200" cy="4466178"/>
          </a:xfrm>
        </p:spPr>
      </p:pic>
    </p:spTree>
    <p:extLst>
      <p:ext uri="{BB962C8B-B14F-4D97-AF65-F5344CB8AC3E}">
        <p14:creationId xmlns:p14="http://schemas.microsoft.com/office/powerpoint/2010/main" val="28180060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PSO search strategy.</a:t>
            </a:r>
            <a:endParaRPr lang="en-US" sz="32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81" t="21299" r="13091"/>
          <a:stretch/>
        </p:blipFill>
        <p:spPr>
          <a:xfrm>
            <a:off x="304801" y="1600200"/>
            <a:ext cx="8001000" cy="4542379"/>
          </a:xfrm>
        </p:spPr>
      </p:pic>
    </p:spTree>
    <p:extLst>
      <p:ext uri="{BB962C8B-B14F-4D97-AF65-F5344CB8AC3E}">
        <p14:creationId xmlns:p14="http://schemas.microsoft.com/office/powerpoint/2010/main" val="15418087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PSO search strategy.</a:t>
            </a:r>
            <a:endParaRPr lang="en-US" sz="3200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54" t="21450" r="10173"/>
          <a:stretch/>
        </p:blipFill>
        <p:spPr>
          <a:xfrm>
            <a:off x="304800" y="1524000"/>
            <a:ext cx="8153400" cy="4652852"/>
          </a:xfrm>
        </p:spPr>
      </p:pic>
    </p:spTree>
    <p:extLst>
      <p:ext uri="{BB962C8B-B14F-4D97-AF65-F5344CB8AC3E}">
        <p14:creationId xmlns:p14="http://schemas.microsoft.com/office/powerpoint/2010/main" val="11595688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PSO search strategy.</a:t>
            </a:r>
            <a:endParaRPr lang="en-US" sz="32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46" t="21623" r="14546"/>
          <a:stretch/>
        </p:blipFill>
        <p:spPr>
          <a:xfrm>
            <a:off x="381001" y="1676400"/>
            <a:ext cx="7990312" cy="4466179"/>
          </a:xfrm>
        </p:spPr>
      </p:pic>
    </p:spTree>
    <p:extLst>
      <p:ext uri="{BB962C8B-B14F-4D97-AF65-F5344CB8AC3E}">
        <p14:creationId xmlns:p14="http://schemas.microsoft.com/office/powerpoint/2010/main" val="266049448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djacency">
  <a:themeElements>
    <a:clrScheme name="Adjacency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Office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djacency">
      <a:fillStyleLst>
        <a:solidFill>
          <a:schemeClr val="phClr"/>
        </a:solidFill>
        <a:solidFill>
          <a:schemeClr val="phClr">
            <a:tint val="55000"/>
          </a:schemeClr>
        </a:solidFill>
        <a:solidFill>
          <a:schemeClr val="phClr"/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algn="bl" rotWithShape="0">
              <a:srgbClr val="000000">
                <a:alpha val="60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hemeClr val="phClr">
                <a:shade val="4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75000">
              <a:schemeClr val="phClr">
                <a:shade val="100000"/>
                <a:satMod val="115000"/>
              </a:schemeClr>
            </a:gs>
            <a:gs pos="100000">
              <a:schemeClr val="phClr">
                <a:shade val="70000"/>
                <a:satMod val="130000"/>
              </a:schemeClr>
            </a:gs>
          </a:gsLst>
          <a:path path="circle">
            <a:fillToRect l="20000" t="50000" r="10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7000"/>
              </a:schemeClr>
              <a:schemeClr val="phClr">
                <a:shade val="96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Adjacency</Template>
  <TotalTime>308</TotalTime>
  <Words>445</Words>
  <Application>Microsoft Office PowerPoint</Application>
  <PresentationFormat>On-screen Show (4:3)</PresentationFormat>
  <Paragraphs>92</Paragraphs>
  <Slides>22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Adjacency</vt:lpstr>
      <vt:lpstr>Particle Swarm Optimization (PSO)</vt:lpstr>
      <vt:lpstr>What is PSO?  </vt:lpstr>
      <vt:lpstr>Important concepts and functions in PSO. (1/4)</vt:lpstr>
      <vt:lpstr>Important concepts and functions in PSO. (2/4)</vt:lpstr>
      <vt:lpstr>PSO search strategy.</vt:lpstr>
      <vt:lpstr>PSO search strategy.</vt:lpstr>
      <vt:lpstr>PSO search strategy.</vt:lpstr>
      <vt:lpstr>PSO search strategy.</vt:lpstr>
      <vt:lpstr>PSO search strategy.</vt:lpstr>
      <vt:lpstr>PSO search strategy.</vt:lpstr>
      <vt:lpstr>PSO search strategy.</vt:lpstr>
      <vt:lpstr>PSO search strategy.</vt:lpstr>
      <vt:lpstr>PSO search strategy.</vt:lpstr>
      <vt:lpstr>PSO search strategy.</vt:lpstr>
      <vt:lpstr>Important concepts and functions in PSO. (3/4)</vt:lpstr>
      <vt:lpstr>PowerPoint Presentation</vt:lpstr>
      <vt:lpstr>PSO Flowchart: An approach towards PSO problem</vt:lpstr>
      <vt:lpstr>PSO Algorithm:</vt:lpstr>
      <vt:lpstr>Theoretical Analysis (time complexity)</vt:lpstr>
      <vt:lpstr>Implementation of PSO</vt:lpstr>
      <vt:lpstr>Experimental Analysis </vt:lpstr>
      <vt:lpstr>References: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Particle Swarm Optimization (PSO)</dc:title>
  <dc:creator>User</dc:creator>
  <cp:lastModifiedBy>User</cp:lastModifiedBy>
  <cp:revision>34</cp:revision>
  <dcterms:created xsi:type="dcterms:W3CDTF">2020-06-07T05:17:02Z</dcterms:created>
  <dcterms:modified xsi:type="dcterms:W3CDTF">2020-06-09T12:40:01Z</dcterms:modified>
</cp:coreProperties>
</file>